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2" r:id="rId3"/>
    <p:sldId id="285" r:id="rId4"/>
    <p:sldId id="284" r:id="rId5"/>
    <p:sldId id="283" r:id="rId6"/>
    <p:sldId id="286" r:id="rId7"/>
    <p:sldId id="287" r:id="rId8"/>
    <p:sldId id="259" r:id="rId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E10F5-B4C6-43D1-BD97-B4345B766FE6}" type="datetimeFigureOut">
              <a:rPr lang="sv-SE" smtClean="0"/>
              <a:pPr/>
              <a:t>2011-12-08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D50926-9DD7-4A2B-B409-A2155C05FF3B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6E573-509A-4743-A16B-89936FCE1E90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2FF1F-F97D-46FC-8E48-D49A50F937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C6B7593-9F05-4296-8106-F497D2DABD4D}" type="datetime1">
              <a:rPr lang="sv-SE" smtClean="0"/>
              <a:pPr/>
              <a:t>2011-12-08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sv-SE" smtClean="0"/>
              <a:t>www.janhylen.se</a:t>
            </a:r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52283B6-457C-44F0-AAC1-BD82AA206B3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1" name="Rektangel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ktangel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ktangel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ktangel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14BA4-2DD2-45A7-83D0-94CD63A17DD2}" type="datetime1">
              <a:rPr lang="sv-SE" smtClean="0"/>
              <a:pPr/>
              <a:t>2011-12-08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www.janhylen.se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83B6-457C-44F0-AAC1-BD82AA206B3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ABA9-CED4-4630-B35A-1D65ECE56BE2}" type="datetime1">
              <a:rPr lang="sv-SE" smtClean="0"/>
              <a:pPr/>
              <a:t>2011-12-08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www.janhylen.se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83B6-457C-44F0-AAC1-BD82AA206B3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Likbent triangel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A4B1-EBAF-4FBE-8E26-BDF220093303}" type="datetime1">
              <a:rPr lang="sv-SE" smtClean="0"/>
              <a:pPr/>
              <a:t>2011-12-08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www.janhylen.se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83B6-457C-44F0-AAC1-BD82AA206B3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8187086-D86B-434A-AF87-782E00CBB4FD}" type="datetime1">
              <a:rPr lang="sv-SE" smtClean="0"/>
              <a:pPr/>
              <a:t>2011-12-08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sv-SE" smtClean="0"/>
              <a:t>www.janhylen.se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52283B6-457C-44F0-AAC1-BD82AA206B3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A03D-4EB1-4BB4-8158-B9A7D3D7C9BB}" type="datetime1">
              <a:rPr lang="sv-SE" smtClean="0"/>
              <a:pPr/>
              <a:t>2011-12-08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www.janhylen.se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83B6-457C-44F0-AAC1-BD82AA206B3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35DC6-009B-47CA-B327-312C25C127A9}" type="datetime1">
              <a:rPr lang="sv-SE" smtClean="0"/>
              <a:pPr/>
              <a:t>2011-12-08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www.janhylen.se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83B6-457C-44F0-AAC1-BD82AA206B3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BC0A-A59D-4917-A90A-9557E15E5B5E}" type="datetime1">
              <a:rPr lang="sv-SE" smtClean="0"/>
              <a:pPr/>
              <a:t>2011-12-08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www.janhylen.se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83B6-457C-44F0-AAC1-BD82AA206B3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Likbent triangel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69B4-9052-477C-B412-BE89940AED09}" type="datetime1">
              <a:rPr lang="sv-SE" smtClean="0"/>
              <a:pPr/>
              <a:t>2011-12-08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www.janhylen.se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83B6-457C-44F0-AAC1-BD82AA206B3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Rak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Likbent triangel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A49A-4256-4B7A-92DF-9267C7461AA3}" type="datetime1">
              <a:rPr lang="sv-SE" smtClean="0"/>
              <a:pPr/>
              <a:t>2011-12-08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www.janhylen.se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83B6-457C-44F0-AAC1-BD82AA206B3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Likbent triangel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latshållare för innehåll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456C-83CC-4B0D-911B-8CD8A07CA78E}" type="datetime1">
              <a:rPr lang="sv-SE" smtClean="0"/>
              <a:pPr/>
              <a:t>2011-12-08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www.janhylen.se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83B6-457C-44F0-AAC1-BD82AA206B3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Likbent triangel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7F52B40-A16C-4D3B-B901-7900DAC279E5}" type="datetime1">
              <a:rPr lang="sv-SE" smtClean="0"/>
              <a:pPr/>
              <a:t>2011-12-08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www.janhylen.se</a:t>
            </a:r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52283B6-457C-44F0-AAC1-BD82AA206B3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8" name="Rak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Rak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Likbent triangel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19200" y="3717032"/>
            <a:ext cx="6953200" cy="1159768"/>
          </a:xfrm>
        </p:spPr>
        <p:txBody>
          <a:bodyPr>
            <a:normAutofit/>
          </a:bodyPr>
          <a:lstStyle/>
          <a:p>
            <a:r>
              <a:rPr lang="sv-SE" dirty="0" smtClean="0"/>
              <a:t>Policy Review on Mobile </a:t>
            </a:r>
            <a:r>
              <a:rPr lang="en-US" dirty="0" smtClean="0"/>
              <a:t>Learning</a:t>
            </a:r>
            <a:r>
              <a:rPr lang="sv-SE" dirty="0" smtClean="0"/>
              <a:t>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in Europe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Jan Hylén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Introduction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”Europe” = European Union, 27 member states</a:t>
            </a:r>
          </a:p>
          <a:p>
            <a:endParaRPr lang="en-GB" dirty="0" smtClean="0"/>
          </a:p>
          <a:p>
            <a:r>
              <a:rPr lang="en-GB" dirty="0" smtClean="0"/>
              <a:t>Desk research</a:t>
            </a:r>
          </a:p>
          <a:p>
            <a:endParaRPr lang="en-GB" dirty="0" smtClean="0"/>
          </a:p>
          <a:p>
            <a:r>
              <a:rPr lang="en-GB" dirty="0" smtClean="0"/>
              <a:t>Questionnaire – 2 responses out of 30 (France, The Netherlands)</a:t>
            </a:r>
          </a:p>
          <a:p>
            <a:endParaRPr lang="en-GB" dirty="0" smtClean="0"/>
          </a:p>
          <a:p>
            <a:r>
              <a:rPr lang="en-GB" dirty="0" smtClean="0"/>
              <a:t>Limited background data, very limited information on governments views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General </a:t>
            </a:r>
            <a:r>
              <a:rPr lang="sv-SE" dirty="0" err="1" smtClean="0"/>
              <a:t>picture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/>
          <a:lstStyle/>
          <a:p>
            <a:r>
              <a:rPr lang="en-GB" dirty="0" smtClean="0"/>
              <a:t>Practice of using mobile phones not widespread</a:t>
            </a:r>
          </a:p>
          <a:p>
            <a:endParaRPr lang="en-GB" dirty="0" smtClean="0"/>
          </a:p>
          <a:p>
            <a:r>
              <a:rPr lang="en-GB" dirty="0" smtClean="0"/>
              <a:t>Limited if any interest on governmental level</a:t>
            </a:r>
          </a:p>
          <a:p>
            <a:endParaRPr lang="en-GB" dirty="0" smtClean="0"/>
          </a:p>
          <a:p>
            <a:r>
              <a:rPr lang="en-GB" dirty="0" smtClean="0"/>
              <a:t>Two (three) exceptions</a:t>
            </a:r>
          </a:p>
          <a:p>
            <a:pPr lvl="1"/>
            <a:r>
              <a:rPr lang="en-GB" dirty="0" smtClean="0"/>
              <a:t>UK – the most advanced country with substantial investments, now policy shift + economic downturn = less vibrant development</a:t>
            </a:r>
          </a:p>
          <a:p>
            <a:pPr lvl="1"/>
            <a:r>
              <a:rPr lang="en-GB" dirty="0" smtClean="0"/>
              <a:t>Denmark – most promising country: new strategy, guidelines for teachers, dev. of learning resources</a:t>
            </a:r>
          </a:p>
          <a:p>
            <a:pPr lvl="1"/>
            <a:r>
              <a:rPr lang="en-GB" dirty="0" smtClean="0"/>
              <a:t>Netherlands – national support but no national policy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Two</a:t>
            </a:r>
            <a:r>
              <a:rPr lang="sv-SE" dirty="0" smtClean="0"/>
              <a:t> </a:t>
            </a:r>
            <a:r>
              <a:rPr lang="sv-SE" dirty="0" err="1" smtClean="0"/>
              <a:t>important</a:t>
            </a:r>
            <a:r>
              <a:rPr lang="sv-SE" dirty="0" smtClean="0"/>
              <a:t> trends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Growing interest in using ”tablet computers” (</a:t>
            </a:r>
            <a:r>
              <a:rPr lang="en-GB" dirty="0" err="1" smtClean="0"/>
              <a:t>iPads</a:t>
            </a:r>
            <a:r>
              <a:rPr lang="en-GB" dirty="0" smtClean="0"/>
              <a:t> etc.) in schools</a:t>
            </a:r>
          </a:p>
          <a:p>
            <a:pPr lvl="1"/>
            <a:r>
              <a:rPr lang="en-GB" dirty="0" smtClean="0"/>
              <a:t>Still small scale, driven by enthusiasts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Bring Your Own Device (BYOD) – invite students to bring and use own devices in school</a:t>
            </a:r>
          </a:p>
          <a:p>
            <a:pPr lvl="1"/>
            <a:r>
              <a:rPr lang="en-GB" dirty="0" smtClean="0"/>
              <a:t>School provides the </a:t>
            </a:r>
            <a:r>
              <a:rPr lang="en-GB" dirty="0" err="1" smtClean="0"/>
              <a:t>WiFi</a:t>
            </a:r>
            <a:endParaRPr lang="en-GB" dirty="0" smtClean="0"/>
          </a:p>
          <a:p>
            <a:pPr lvl="1"/>
            <a:r>
              <a:rPr lang="en-GB" dirty="0" smtClean="0"/>
              <a:t>Parallel discussion on digital divide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Bottom-up innovation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Research and </a:t>
            </a:r>
            <a:r>
              <a:rPr lang="sv-SE" dirty="0" err="1" smtClean="0"/>
              <a:t>development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Active research community – </a:t>
            </a:r>
            <a:r>
              <a:rPr lang="en-GB" dirty="0" smtClean="0"/>
              <a:t>lots </a:t>
            </a:r>
            <a:r>
              <a:rPr lang="en-GB" dirty="0" smtClean="0"/>
              <a:t>of R&amp;D projects</a:t>
            </a:r>
          </a:p>
          <a:p>
            <a:endParaRPr lang="en-GB" dirty="0" smtClean="0"/>
          </a:p>
          <a:p>
            <a:r>
              <a:rPr lang="en-GB" dirty="0" smtClean="0"/>
              <a:t>Most of them with EU funding – EC instrumental in establishing successful projects</a:t>
            </a:r>
          </a:p>
          <a:p>
            <a:endParaRPr lang="en-GB" dirty="0" smtClean="0"/>
          </a:p>
          <a:p>
            <a:r>
              <a:rPr lang="en-GB" dirty="0" smtClean="0"/>
              <a:t>A shift in focus from technology driven process…</a:t>
            </a:r>
          </a:p>
          <a:p>
            <a:pPr lvl="1"/>
            <a:r>
              <a:rPr lang="en-GB" dirty="0" smtClean="0"/>
              <a:t>development of hardware and software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…to a learner-centred approach</a:t>
            </a:r>
          </a:p>
          <a:p>
            <a:pPr lvl="1"/>
            <a:r>
              <a:rPr lang="en-GB" dirty="0" smtClean="0"/>
              <a:t>Mobile + fixed </a:t>
            </a:r>
            <a:r>
              <a:rPr lang="en-GB" dirty="0" err="1" smtClean="0"/>
              <a:t>techn</a:t>
            </a:r>
            <a:r>
              <a:rPr lang="en-GB" dirty="0" smtClean="0"/>
              <a:t>. support anytime/anywhere learning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Barriers</a:t>
            </a:r>
            <a:r>
              <a:rPr lang="sv-SE" dirty="0" smtClean="0"/>
              <a:t> and Drivers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err="1" smtClean="0"/>
              <a:t>Most</a:t>
            </a:r>
            <a:r>
              <a:rPr lang="sv-SE" dirty="0" smtClean="0"/>
              <a:t> </a:t>
            </a:r>
            <a:r>
              <a:rPr lang="sv-SE" dirty="0" err="1" smtClean="0"/>
              <a:t>important</a:t>
            </a:r>
            <a:r>
              <a:rPr lang="sv-SE" dirty="0" smtClean="0"/>
              <a:t> </a:t>
            </a:r>
            <a:r>
              <a:rPr lang="sv-SE" dirty="0" err="1" smtClean="0"/>
              <a:t>barriers</a:t>
            </a:r>
            <a:r>
              <a:rPr lang="sv-SE" dirty="0" smtClean="0"/>
              <a:t>:</a:t>
            </a:r>
          </a:p>
          <a:p>
            <a:pPr lvl="1"/>
            <a:r>
              <a:rPr lang="sv-SE" dirty="0" err="1" smtClean="0"/>
              <a:t>Low</a:t>
            </a:r>
            <a:r>
              <a:rPr lang="sv-SE" dirty="0" smtClean="0"/>
              <a:t> </a:t>
            </a:r>
            <a:r>
              <a:rPr lang="sv-SE" dirty="0" err="1" smtClean="0"/>
              <a:t>awareness</a:t>
            </a:r>
            <a:r>
              <a:rPr lang="sv-SE" dirty="0" smtClean="0"/>
              <a:t> </a:t>
            </a:r>
            <a:r>
              <a:rPr lang="sv-SE" dirty="0" err="1" smtClean="0"/>
              <a:t>among</a:t>
            </a:r>
            <a:r>
              <a:rPr lang="sv-SE" dirty="0" smtClean="0"/>
              <a:t> </a:t>
            </a:r>
            <a:r>
              <a:rPr lang="sv-SE" dirty="0" err="1" smtClean="0"/>
              <a:t>politicians</a:t>
            </a:r>
            <a:r>
              <a:rPr lang="sv-SE" dirty="0" smtClean="0"/>
              <a:t> and the public</a:t>
            </a:r>
          </a:p>
          <a:p>
            <a:pPr lvl="1"/>
            <a:r>
              <a:rPr lang="sv-SE" dirty="0" smtClean="0"/>
              <a:t>Social </a:t>
            </a:r>
            <a:r>
              <a:rPr lang="sv-SE" dirty="0" err="1" smtClean="0"/>
              <a:t>attitudes</a:t>
            </a:r>
            <a:r>
              <a:rPr lang="sv-SE" dirty="0" smtClean="0"/>
              <a:t> – mobile </a:t>
            </a:r>
            <a:r>
              <a:rPr lang="sv-SE" dirty="0" err="1" smtClean="0"/>
              <a:t>phones</a:t>
            </a:r>
            <a:r>
              <a:rPr lang="sv-SE" dirty="0" smtClean="0"/>
              <a:t> </a:t>
            </a:r>
            <a:r>
              <a:rPr lang="sv-SE" dirty="0" err="1" smtClean="0"/>
              <a:t>disturbing</a:t>
            </a:r>
            <a:r>
              <a:rPr lang="sv-SE" dirty="0" smtClean="0"/>
              <a:t> element</a:t>
            </a:r>
          </a:p>
          <a:p>
            <a:pPr lvl="1"/>
            <a:r>
              <a:rPr lang="sv-SE" dirty="0" err="1" smtClean="0"/>
              <a:t>E-safety</a:t>
            </a:r>
            <a:r>
              <a:rPr lang="sv-SE" dirty="0" smtClean="0"/>
              <a:t> – risk of </a:t>
            </a:r>
            <a:r>
              <a:rPr lang="sv-SE" dirty="0" err="1" smtClean="0"/>
              <a:t>cyber-bullying</a:t>
            </a:r>
            <a:endParaRPr lang="sv-SE" dirty="0" smtClean="0"/>
          </a:p>
          <a:p>
            <a:pPr lvl="1"/>
            <a:endParaRPr lang="sv-SE" dirty="0" smtClean="0"/>
          </a:p>
          <a:p>
            <a:r>
              <a:rPr lang="sv-SE" dirty="0" err="1" smtClean="0"/>
              <a:t>Most</a:t>
            </a:r>
            <a:r>
              <a:rPr lang="sv-SE" dirty="0" smtClean="0"/>
              <a:t> </a:t>
            </a:r>
            <a:r>
              <a:rPr lang="sv-SE" dirty="0" err="1" smtClean="0"/>
              <a:t>important</a:t>
            </a:r>
            <a:r>
              <a:rPr lang="sv-SE" dirty="0" smtClean="0"/>
              <a:t> drivers:</a:t>
            </a:r>
          </a:p>
          <a:p>
            <a:pPr lvl="1"/>
            <a:r>
              <a:rPr lang="sv-SE" dirty="0" err="1" smtClean="0"/>
              <a:t>Technological</a:t>
            </a:r>
            <a:r>
              <a:rPr lang="sv-SE" dirty="0" smtClean="0"/>
              <a:t> </a:t>
            </a:r>
            <a:r>
              <a:rPr lang="sv-SE" dirty="0" err="1" smtClean="0"/>
              <a:t>development</a:t>
            </a:r>
            <a:r>
              <a:rPr lang="sv-SE" dirty="0" smtClean="0"/>
              <a:t> – </a:t>
            </a:r>
            <a:r>
              <a:rPr lang="sv-SE" dirty="0" err="1" smtClean="0"/>
              <a:t>cheaper</a:t>
            </a:r>
            <a:r>
              <a:rPr lang="sv-SE" dirty="0" smtClean="0"/>
              <a:t>, faster, </a:t>
            </a:r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user-friendly</a:t>
            </a:r>
            <a:endParaRPr lang="sv-SE" dirty="0" smtClean="0"/>
          </a:p>
          <a:p>
            <a:pPr lvl="1"/>
            <a:r>
              <a:rPr lang="sv-SE" dirty="0" err="1" smtClean="0"/>
              <a:t>Growing</a:t>
            </a:r>
            <a:r>
              <a:rPr lang="sv-SE" dirty="0" smtClean="0"/>
              <a:t> </a:t>
            </a:r>
            <a:r>
              <a:rPr lang="sv-SE" dirty="0" err="1" smtClean="0"/>
              <a:t>skills</a:t>
            </a:r>
            <a:r>
              <a:rPr lang="sv-SE" dirty="0" smtClean="0"/>
              <a:t> and </a:t>
            </a:r>
            <a:r>
              <a:rPr lang="sv-SE" dirty="0" err="1" smtClean="0"/>
              <a:t>maturity</a:t>
            </a:r>
            <a:r>
              <a:rPr lang="sv-SE" dirty="0" smtClean="0"/>
              <a:t> </a:t>
            </a:r>
            <a:r>
              <a:rPr lang="sv-SE" dirty="0" err="1" smtClean="0"/>
              <a:t>among</a:t>
            </a:r>
            <a:r>
              <a:rPr lang="sv-SE" dirty="0" smtClean="0"/>
              <a:t> students, </a:t>
            </a:r>
            <a:r>
              <a:rPr lang="sv-SE" dirty="0" err="1" smtClean="0"/>
              <a:t>teachers</a:t>
            </a:r>
            <a:r>
              <a:rPr lang="sv-SE" dirty="0" smtClean="0"/>
              <a:t> and </a:t>
            </a:r>
            <a:r>
              <a:rPr lang="sv-SE" dirty="0" err="1" smtClean="0"/>
              <a:t>parents</a:t>
            </a:r>
            <a:endParaRPr lang="sv-SE" dirty="0" smtClean="0"/>
          </a:p>
          <a:p>
            <a:pPr lvl="1"/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Important</a:t>
            </a:r>
            <a:r>
              <a:rPr lang="sv-SE" dirty="0" smtClean="0"/>
              <a:t> </a:t>
            </a:r>
            <a:r>
              <a:rPr lang="sv-SE" dirty="0" err="1" smtClean="0"/>
              <a:t>insight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Mobile technology one part of ICT in learning</a:t>
            </a:r>
          </a:p>
          <a:p>
            <a:endParaRPr lang="en-GB" dirty="0" smtClean="0"/>
          </a:p>
          <a:p>
            <a:r>
              <a:rPr lang="en-GB" dirty="0" smtClean="0"/>
              <a:t>Should be included in general strategies for ICT in education</a:t>
            </a:r>
          </a:p>
          <a:p>
            <a:endParaRPr lang="en-GB" dirty="0" smtClean="0"/>
          </a:p>
          <a:p>
            <a:r>
              <a:rPr lang="en-GB" dirty="0" smtClean="0"/>
              <a:t>Together with guidelines, teacher support and content it will soon make progress in Europe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err="1" smtClean="0"/>
              <a:t>Thank</a:t>
            </a:r>
            <a:r>
              <a:rPr lang="sv-SE" dirty="0" smtClean="0"/>
              <a:t> you for your </a:t>
            </a:r>
            <a:r>
              <a:rPr lang="sv-SE" dirty="0" err="1" smtClean="0"/>
              <a:t>attention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endParaRPr lang="sv-SE" sz="2800" dirty="0" smtClean="0"/>
          </a:p>
          <a:p>
            <a:pPr algn="ctr"/>
            <a:endParaRPr lang="sv-SE" sz="280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sprung">
  <a:themeElements>
    <a:clrScheme name="Ursprung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Ursprung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spru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690</TotalTime>
  <Words>303</Words>
  <Application>Microsoft Office PowerPoint</Application>
  <PresentationFormat>Bildspel på skärmen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9" baseType="lpstr">
      <vt:lpstr>Ursprung</vt:lpstr>
      <vt:lpstr>Policy Review on Mobile Learning  in Europe</vt:lpstr>
      <vt:lpstr>Introduction</vt:lpstr>
      <vt:lpstr>General picture</vt:lpstr>
      <vt:lpstr>Two important trends</vt:lpstr>
      <vt:lpstr>Research and development</vt:lpstr>
      <vt:lpstr>Barriers and Drivers</vt:lpstr>
      <vt:lpstr>Important insight</vt:lpstr>
      <vt:lpstr>Thank you for your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i skolan 2011 –  Leksands kommun</dc:title>
  <dc:creator>Jan</dc:creator>
  <cp:lastModifiedBy>Ivar H</cp:lastModifiedBy>
  <cp:revision>84</cp:revision>
  <dcterms:created xsi:type="dcterms:W3CDTF">2011-05-03T15:44:04Z</dcterms:created>
  <dcterms:modified xsi:type="dcterms:W3CDTF">2011-12-08T13:26:33Z</dcterms:modified>
</cp:coreProperties>
</file>